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0" r:id="rId4"/>
    <p:sldId id="261" r:id="rId5"/>
    <p:sldId id="262" r:id="rId6"/>
    <p:sldId id="263" r:id="rId7"/>
    <p:sldId id="269" r:id="rId8"/>
    <p:sldId id="273" r:id="rId9"/>
    <p:sldId id="283" r:id="rId10"/>
    <p:sldId id="268" r:id="rId11"/>
    <p:sldId id="285" r:id="rId12"/>
    <p:sldId id="284" r:id="rId13"/>
    <p:sldId id="274" r:id="rId14"/>
    <p:sldId id="286" r:id="rId15"/>
    <p:sldId id="287" r:id="rId16"/>
    <p:sldId id="288" r:id="rId17"/>
    <p:sldId id="275" r:id="rId18"/>
    <p:sldId id="289" r:id="rId19"/>
    <p:sldId id="277" r:id="rId20"/>
    <p:sldId id="292" r:id="rId21"/>
    <p:sldId id="276" r:id="rId22"/>
    <p:sldId id="290" r:id="rId23"/>
    <p:sldId id="278" r:id="rId24"/>
    <p:sldId id="291" r:id="rId25"/>
    <p:sldId id="279" r:id="rId26"/>
    <p:sldId id="293" r:id="rId27"/>
    <p:sldId id="280" r:id="rId28"/>
    <p:sldId id="294" r:id="rId29"/>
    <p:sldId id="281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03215" y="2519045"/>
            <a:ext cx="5549265" cy="929005"/>
          </a:xfrm>
        </p:spPr>
        <p:txBody>
          <a:bodyPr>
            <a:noAutofit/>
          </a:bodyPr>
          <a:p>
            <a:r>
              <a:rPr lang="en-US" sz="4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High-Level Design</a:t>
            </a:r>
            <a:br>
              <a:rPr lang="en-US" sz="4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1800" dirty="0">
                <a:sym typeface="+mn-ea"/>
              </a:rPr>
              <a:t>Team 7- Service Charge App</a:t>
            </a:r>
            <a:endParaRPr lang="en-US" sz="18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Placeholder 6" descr="Picture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484630" y="1694815"/>
            <a:ext cx="3415030" cy="34683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504180" y="3425825"/>
            <a:ext cx="2762885" cy="6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3"/>
          <p:cNvSpPr>
            <a:spLocks noGrp="1"/>
          </p:cNvSpPr>
          <p:nvPr/>
        </p:nvSpPr>
        <p:spPr>
          <a:xfrm>
            <a:off x="5403215" y="3657600"/>
            <a:ext cx="5549265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cs typeface="+mj-lt"/>
                <a:sym typeface="+mn-ea"/>
              </a:rPr>
              <a:t>Version No: 1.0</a:t>
            </a:r>
            <a:br>
              <a:rPr lang="en-US" sz="1800" dirty="0">
                <a:cs typeface="+mj-lt"/>
                <a:sym typeface="+mn-ea"/>
              </a:rPr>
            </a:br>
            <a:r>
              <a:rPr lang="en-US" sz="1800" dirty="0">
                <a:cs typeface="+mj-lt"/>
                <a:sym typeface="+mn-ea"/>
              </a:rPr>
              <a:t>Updated By: Lj Vincent Tudtud</a:t>
            </a:r>
            <a:endParaRPr lang="en-US" sz="1800" dirty="0">
              <a:cs typeface="+mj-lt"/>
              <a:sym typeface="+mn-ea"/>
            </a:endParaRPr>
          </a:p>
          <a:p>
            <a:r>
              <a:rPr lang="en-US" sz="1800" dirty="0">
                <a:cs typeface="+mj-lt"/>
                <a:sym typeface="+mn-ea"/>
              </a:rPr>
              <a:t>Approved By:</a:t>
            </a:r>
            <a:endParaRPr lang="en-US" sz="1800" b="1">
              <a:solidFill>
                <a:schemeClr val="tx1"/>
              </a:solidFill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1.1 Forgot Password </a:t>
            </a:r>
            <a:endParaRPr lang="en-US" sz="2400">
              <a:latin typeface="+mj-lt"/>
              <a:cs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29055" y="1106805"/>
            <a:ext cx="9533890" cy="5617210"/>
            <a:chOff x="476249" y="0"/>
            <a:chExt cx="11237977" cy="6877105"/>
          </a:xfrm>
        </p:grpSpPr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476250" y="0"/>
              <a:ext cx="11237976" cy="6877105"/>
              <a:chOff x="476250" y="0"/>
              <a:chExt cx="11239500" cy="6878038"/>
            </a:xfrm>
          </p:grpSpPr>
          <p:sp>
            <p:nvSpPr>
              <p:cNvPr id="4" name="Rectangle 6"/>
              <p:cNvSpPr/>
              <p:nvPr/>
            </p:nvSpPr>
            <p:spPr>
              <a:xfrm>
                <a:off x="476250" y="0"/>
                <a:ext cx="11239500" cy="687803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  <p:grpSp>
            <p:nvGrpSpPr>
              <p:cNvPr id="21" name="Group 20"/>
              <p:cNvGrpSpPr>
                <a:grpSpLocks noChangeAspect="1"/>
              </p:cNvGrpSpPr>
              <p:nvPr/>
            </p:nvGrpSpPr>
            <p:grpSpPr>
              <a:xfrm>
                <a:off x="476250" y="24039"/>
                <a:ext cx="11239500" cy="6853999"/>
                <a:chOff x="0" y="0"/>
                <a:chExt cx="12192000" cy="7996332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1138332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10596024" y="5901274"/>
                  <a:ext cx="1449795" cy="1017261"/>
                </a:xfrm>
                <a:prstGeom prst="rect">
                  <a:avLst/>
                </a:prstGeom>
                <a:solidFill>
                  <a:srgbClr val="EAEA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2097606" y="6756791"/>
                  <a:ext cx="94394" cy="1144197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0" name="Rectangle 29"/>
            <p:cNvSpPr/>
            <p:nvPr/>
          </p:nvSpPr>
          <p:spPr>
            <a:xfrm>
              <a:off x="476249" y="0"/>
              <a:ext cx="11237975" cy="68771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1.1.1 Forgot Password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/>
                <a:gridCol w="1569085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OTP Code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Textfield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sym typeface="+mn-ea"/>
                        </a:rPr>
                        <a:t>12345</a:t>
                      </a:r>
                      <a:endParaRPr lang="en-US" sz="180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New 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Textfield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Yes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varchar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admin123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Confirm 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Textfield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Yes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varchar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admin123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Send Code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Reset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1.1.1 After clicking the “Send Code” button, a message containing the OTP Code will be sent to the email.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Fill in the OTP Code, New Password, &amp; Confirm Password, then click the “Reset” button.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2.0 Dashboard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124585"/>
            <a:ext cx="9600565" cy="5400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2.0 Dashboard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/>
                <a:gridCol w="1569085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Pending Tickets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High</a:t>
                      </a:r>
                      <a:r>
                        <a:rPr lang="en-GB" sz="1800" baseline="0" dirty="0" smtClean="0"/>
                        <a:t> Priority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Medium</a:t>
                      </a:r>
                      <a:r>
                        <a:rPr lang="en-GB" sz="1800" baseline="0" dirty="0" smtClean="0"/>
                        <a:t> Priority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Low</a:t>
                      </a:r>
                      <a:r>
                        <a:rPr lang="en-GB" sz="1800" baseline="0" dirty="0" smtClean="0"/>
                        <a:t> Priority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2.0 When the “Pending Tickets” button is clicked, the table will display all the pending tickets.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“High Priority” button is clicked, the table will display all the high priority tickets.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When the “</a:t>
                      </a:r>
                      <a:r>
                        <a:rPr lang="en-GB" sz="1800" dirty="0" smtClean="0">
                          <a:sym typeface="+mn-ea"/>
                        </a:rPr>
                        <a:t>Medium </a:t>
                      </a:r>
                      <a:r>
                        <a:rPr lang="en-US" sz="1800">
                          <a:sym typeface="+mn-ea"/>
                        </a:rPr>
                        <a:t>Priority” button is clicked, the table will display all the medium priority tickets.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When the “</a:t>
                      </a:r>
                      <a:r>
                        <a:rPr lang="en-GB" sz="1800" dirty="0" smtClean="0">
                          <a:sym typeface="+mn-ea"/>
                        </a:rPr>
                        <a:t>Low </a:t>
                      </a:r>
                      <a:r>
                        <a:rPr lang="en-US" sz="1800">
                          <a:sym typeface="+mn-ea"/>
                        </a:rPr>
                        <a:t>Priority” button is clicked, the table will display all the low priority tickets.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2.1 If the pen icon is clicked, a modal will pop-up for update ticket at the same time you can view the ticket details.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2.1 View/Update Ticket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57605" y="1144905"/>
            <a:ext cx="9877425" cy="5469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2.1 </a:t>
            </a:r>
            <a:r>
              <a:rPr lang="en-US" sz="2400">
                <a:latin typeface="+mj-lt"/>
                <a:cs typeface="+mj-lt"/>
                <a:sym typeface="+mn-ea"/>
              </a:rPr>
              <a:t>View/Update Ticket</a:t>
            </a:r>
            <a:r>
              <a:rPr lang="en-US" sz="2400">
                <a:latin typeface="+mj-lt"/>
                <a:cs typeface="+mj-lt"/>
              </a:rPr>
              <a:t>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652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/>
                <a:gridCol w="1569085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Priority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Dropdown</a:t>
                      </a:r>
                      <a:endParaRPr lang="en-GB" sz="1400" dirty="0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varchar</a:t>
                      </a:r>
                      <a:endParaRPr lang="en-GB" sz="1400" dirty="0" err="1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Low </a:t>
                      </a:r>
                      <a:r>
                        <a:rPr lang="en-GB" sz="1400" dirty="0" smtClean="0"/>
                        <a:t>Priority</a:t>
                      </a:r>
                      <a:endParaRPr lang="en-US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Status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Dropdown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N/A</a:t>
                      </a:r>
                      <a:endParaRPr lang="en-GB" sz="1400" dirty="0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N/A</a:t>
                      </a:r>
                      <a:endParaRPr lang="en-GB" sz="1400" dirty="0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Processing </a:t>
                      </a:r>
                      <a:r>
                        <a:rPr lang="en-GB" sz="1400" dirty="0" smtClean="0"/>
                        <a:t>Status</a:t>
                      </a:r>
                      <a:endParaRPr lang="en-US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Subject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Website Redesign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500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err="1" smtClean="0"/>
                        <a:t>Conforme</a:t>
                      </a:r>
                      <a:r>
                        <a:rPr lang="en-GB" sz="1400" baseline="0" dirty="0" smtClean="0"/>
                        <a:t> Slip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/>
                        <a:t>Image</a:t>
                      </a:r>
                      <a:endParaRPr lang="en-US" altLang="en-GB" sz="1400" dirty="0" err="1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Proof of Payment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>
                          <a:sym typeface="+mn-ea"/>
                        </a:rPr>
                        <a:t>Image</a:t>
                      </a:r>
                      <a:endParaRPr lang="en-US" altLang="en-GB" sz="1400" dirty="0" err="1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Scanned Official Receipt Slip</a:t>
                      </a:r>
                      <a:endParaRPr lang="en-US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>
                          <a:sym typeface="+mn-ea"/>
                        </a:rPr>
                        <a:t>Image</a:t>
                      </a:r>
                      <a:endParaRPr lang="en-US" altLang="en-GB" sz="1400" dirty="0" err="1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Save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Button</a:t>
                      </a:r>
                      <a:r>
                        <a:rPr lang="en-GB" sz="1400" baseline="0" dirty="0" smtClean="0"/>
                        <a:t> 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400" dirty="0" smtClean="0"/>
                        <a:t>N/A</a:t>
                      </a:r>
                      <a:endParaRPr lang="en-US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Save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Cancel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Button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Cancel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400" dirty="0" smtClean="0"/>
                        <a:t>Trash Icon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Button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Delete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2.1 Fill in all required fields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When the “Save” button is clicked, the value/s will be updated and a confirmation will display.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When the trash icon is clicked, the data will be deleted and a confirmation will display.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3.0 Add New User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525" y="1151890"/>
            <a:ext cx="9633585" cy="54190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3.0 Add New User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Role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Dropdown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sz="1800" dirty="0" smtClean="0"/>
                        <a:t>Yes</a:t>
                      </a:r>
                      <a:endParaRPr lang="en-US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varchar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>
                          <a:sym typeface="+mn-ea"/>
                        </a:rPr>
                        <a:t>Admin</a:t>
                      </a:r>
                      <a:endParaRPr lang="en-US" altLang="en-GB" sz="1800" dirty="0" smtClean="0"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First Name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Textfield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varchar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255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text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Juan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Last Name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Textfield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varchar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255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text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Dela Cruz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Email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Textfield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varchar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255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text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000" dirty="0" smtClean="0"/>
                        <a:t>juandelacruz@gmail.com</a:t>
                      </a:r>
                      <a:endParaRPr lang="en-US" altLang="en-GB" sz="10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 dirty="0" smtClean="0"/>
                        <a:t>Submit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>
                          <a:sym typeface="+mn-ea"/>
                        </a:rPr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>
                          <a:sym typeface="+mn-ea"/>
                        </a:rPr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3.0 When a value is selected in the “Role” dropdown, the details will be displayed in the User Summary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After adding a value in the “First Name” &amp; “Last Name” field, it will display in the </a:t>
                      </a:r>
                      <a:r>
                        <a:rPr lang="en-US" sz="1800">
                          <a:sym typeface="+mn-ea"/>
                        </a:rPr>
                        <a:t>User Summary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/>
                        <a:t>       When the “Submit” button is clicked, the user will be added and displayed on the View User page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3.1 View Users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020" y="1148715"/>
            <a:ext cx="9801225" cy="55130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3.1 View Users Logic</a:t>
            </a:r>
            <a:r>
              <a:rPr lang="en-US" sz="2400">
                <a:latin typeface="+mj-lt"/>
                <a:cs typeface="+mj-lt"/>
              </a:rPr>
              <a:t>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Sales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Billing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Collection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Treasury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2.0 When the “</a:t>
                      </a:r>
                      <a:r>
                        <a:rPr lang="en-US" altLang="en-GB" sz="1800" dirty="0" smtClean="0">
                          <a:sym typeface="+mn-ea"/>
                        </a:rPr>
                        <a:t>Sales</a:t>
                      </a:r>
                      <a:r>
                        <a:rPr lang="en-US"/>
                        <a:t>” button is clicked, the table will display all the users belong to </a:t>
                      </a:r>
                      <a:r>
                        <a:rPr lang="en-US" altLang="en-GB" sz="1800" dirty="0" smtClean="0">
                          <a:sym typeface="+mn-ea"/>
                        </a:rPr>
                        <a:t>Sales</a:t>
                      </a:r>
                      <a:r>
                        <a:rPr lang="en-US"/>
                        <a:t>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</a:t>
                      </a:r>
                      <a:r>
                        <a:rPr lang="en-US" altLang="en-GB" sz="1800" dirty="0" smtClean="0">
                          <a:sym typeface="+mn-ea"/>
                        </a:rPr>
                        <a:t>Billing</a:t>
                      </a:r>
                      <a:r>
                        <a:rPr lang="en-US"/>
                        <a:t>” button is clicked, the table will display all the </a:t>
                      </a:r>
                      <a:r>
                        <a:rPr lang="en-US" sz="1800">
                          <a:sym typeface="+mn-ea"/>
                        </a:rPr>
                        <a:t>users belong to </a:t>
                      </a:r>
                      <a:r>
                        <a:rPr lang="en-US" altLang="en-GB" sz="1800" dirty="0" smtClean="0">
                          <a:sym typeface="+mn-ea"/>
                        </a:rPr>
                        <a:t>Billing</a:t>
                      </a:r>
                      <a:r>
                        <a:rPr lang="en-US"/>
                        <a:t>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When the “</a:t>
                      </a:r>
                      <a:r>
                        <a:rPr lang="en-US" altLang="en-GB" sz="1800" dirty="0" smtClean="0">
                          <a:sym typeface="+mn-ea"/>
                        </a:rPr>
                        <a:t>Collection</a:t>
                      </a:r>
                      <a:r>
                        <a:rPr lang="en-US" sz="1800">
                          <a:sym typeface="+mn-ea"/>
                        </a:rPr>
                        <a:t>” button is clicked, the table will display all the </a:t>
                      </a:r>
                      <a:r>
                        <a:rPr lang="en-US" sz="1800">
                          <a:sym typeface="+mn-ea"/>
                        </a:rPr>
                        <a:t>users belong to </a:t>
                      </a:r>
                      <a:r>
                        <a:rPr lang="en-US" altLang="en-GB" sz="1800" dirty="0" smtClean="0">
                          <a:sym typeface="+mn-ea"/>
                        </a:rPr>
                        <a:t>Collection</a:t>
                      </a:r>
                      <a:r>
                        <a:rPr lang="en-US" sz="1800">
                          <a:sym typeface="+mn-ea"/>
                        </a:rPr>
                        <a:t>.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When the “</a:t>
                      </a:r>
                      <a:r>
                        <a:rPr lang="en-US" altLang="en-GB" sz="1800" dirty="0" smtClean="0">
                          <a:sym typeface="+mn-ea"/>
                        </a:rPr>
                        <a:t>Treasury</a:t>
                      </a:r>
                      <a:r>
                        <a:rPr lang="en-US" sz="1800">
                          <a:sym typeface="+mn-ea"/>
                        </a:rPr>
                        <a:t>” button is clicked, the table will display all the </a:t>
                      </a:r>
                      <a:r>
                        <a:rPr lang="en-US" sz="1800">
                          <a:sym typeface="+mn-ea"/>
                        </a:rPr>
                        <a:t>users belong to </a:t>
                      </a:r>
                      <a:r>
                        <a:rPr lang="en-US" altLang="en-GB" sz="1800" dirty="0" smtClean="0">
                          <a:sym typeface="+mn-ea"/>
                        </a:rPr>
                        <a:t>Treasury</a:t>
                      </a:r>
                      <a:r>
                        <a:rPr lang="en-US" sz="1800">
                          <a:sym typeface="+mn-ea"/>
                        </a:rPr>
                        <a:t>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207010"/>
            <a:ext cx="2304415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+mj-lt"/>
                <a:cs typeface="+mj-lt"/>
              </a:rPr>
              <a:t>Revision History</a:t>
            </a:r>
            <a:endParaRPr lang="en-US">
              <a:latin typeface="+mj-lt"/>
              <a:cs typeface="+mj-lt"/>
            </a:endParaRPr>
          </a:p>
        </p:txBody>
      </p:sp>
      <p:graphicFrame>
        <p:nvGraphicFramePr>
          <p:cNvPr id="7" name="Table 6"/>
          <p:cNvGraphicFramePr/>
          <p:nvPr/>
        </p:nvGraphicFramePr>
        <p:xfrm>
          <a:off x="612140" y="1348105"/>
          <a:ext cx="10967720" cy="336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20"/>
                <a:gridCol w="2073910"/>
                <a:gridCol w="1370965"/>
                <a:gridCol w="1370965"/>
                <a:gridCol w="1370965"/>
                <a:gridCol w="1370965"/>
                <a:gridCol w="1370965"/>
                <a:gridCol w="1370965"/>
              </a:tblGrid>
              <a:tr h="6978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REV. NO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MODIFIED BY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MODIFIED DATE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PRELIMINARY REVIEW &amp; APPROVAL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DATE REVIEWED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REVIEW &amp; APPROVAL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DATE APPROVED</a:t>
                      </a:r>
                      <a:endParaRPr lang="en-US" sz="12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Tudtud, Lj Vincent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2023/02/04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Initial Creation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365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635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4.0 Add New Ticket</a:t>
            </a:r>
            <a:endParaRPr lang="en-US" sz="2400">
              <a:latin typeface="+mj-lt"/>
              <a:cs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93620" y="1144270"/>
            <a:ext cx="7604125" cy="5685155"/>
            <a:chOff x="1685924" y="0"/>
            <a:chExt cx="8820151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85925" y="1896666"/>
              <a:ext cx="8820150" cy="49613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25" y="5321"/>
              <a:ext cx="8820150" cy="4961334"/>
            </a:xfrm>
            <a:prstGeom prst="rect">
              <a:avLst/>
            </a:prstGeom>
          </p:spPr>
        </p:pic>
        <p:sp>
          <p:nvSpPr>
            <p:cNvPr id="11" name="Rectangle 5"/>
            <p:cNvSpPr/>
            <p:nvPr/>
          </p:nvSpPr>
          <p:spPr>
            <a:xfrm>
              <a:off x="10434182" y="4860422"/>
              <a:ext cx="71893" cy="192399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1917312" y="3845183"/>
              <a:ext cx="811763" cy="1418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Rectangle 10"/>
            <p:cNvSpPr/>
            <p:nvPr/>
          </p:nvSpPr>
          <p:spPr>
            <a:xfrm>
              <a:off x="1685924" y="0"/>
              <a:ext cx="8820150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4.0 Add New Ticket Logic</a:t>
            </a:r>
            <a:r>
              <a:rPr lang="en-US" sz="2400">
                <a:latin typeface="+mj-lt"/>
                <a:cs typeface="+mj-lt"/>
              </a:rPr>
              <a:t>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Priority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Dropdown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High</a:t>
                      </a:r>
                      <a:r>
                        <a:rPr lang="en-GB" sz="1400" dirty="0" smtClean="0"/>
                        <a:t>Priority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User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Dropdown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Juan Dela Cruz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Subject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Website Redesign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500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err="1" smtClean="0"/>
                        <a:t>Conforme</a:t>
                      </a:r>
                      <a:r>
                        <a:rPr lang="en-GB" sz="1400" baseline="0" dirty="0" smtClean="0"/>
                        <a:t> Slip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/>
                        <a:t>Image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Proof of Payment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File Upload</a:t>
                      </a:r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>
                          <a:sym typeface="+mn-ea"/>
                        </a:rPr>
                        <a:t>Image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Scanned Official Receipt Slip</a:t>
                      </a:r>
                      <a:endParaRPr lang="en-US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>
                          <a:sym typeface="+mn-ea"/>
                        </a:rPr>
                        <a:t>Image</a:t>
                      </a:r>
                      <a:endParaRPr lang="en-US" sz="14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Submit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Button</a:t>
                      </a:r>
                      <a:r>
                        <a:rPr lang="en-GB" sz="1400" baseline="0" dirty="0" smtClean="0"/>
                        <a:t> 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</a:t>
                      </a:r>
                      <a:r>
                        <a:rPr lang="en-US" altLang="en-GB" sz="1400" dirty="0" smtClean="0">
                          <a:sym typeface="+mn-ea"/>
                        </a:rPr>
                        <a:t>/</a:t>
                      </a:r>
                      <a:r>
                        <a:rPr lang="en-GB" sz="1400" dirty="0" smtClean="0">
                          <a:sym typeface="+mn-ea"/>
                        </a:rPr>
                        <a:t>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</a:t>
                      </a:r>
                      <a:r>
                        <a:rPr lang="en-US" altLang="en-GB" sz="1400" dirty="0" smtClean="0">
                          <a:sym typeface="+mn-ea"/>
                        </a:rPr>
                        <a:t>/</a:t>
                      </a:r>
                      <a:r>
                        <a:rPr lang="en-GB" sz="1400" dirty="0" smtClean="0">
                          <a:sym typeface="+mn-ea"/>
                        </a:rPr>
                        <a:t>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4.0 Fill in the New Ticket form and upload a valid file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If one of the required fields is empty, an error message displays.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5.0 Send Email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1144905"/>
            <a:ext cx="9698355" cy="54559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5.0 Send Email Logic</a:t>
            </a:r>
            <a:r>
              <a:rPr lang="en-US" sz="2400">
                <a:latin typeface="+mj-lt"/>
                <a:cs typeface="+mj-lt"/>
              </a:rPr>
              <a:t>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User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Dropdown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Juan Dela Cruz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Subject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255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Website Redesign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Textbox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varchar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500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Text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Description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400" dirty="0" err="1" smtClean="0"/>
                        <a:t>Attachement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File Upload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String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err="1" smtClean="0"/>
                        <a:t>Image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400" dirty="0" smtClean="0"/>
                        <a:t>Submit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 smtClean="0"/>
                        <a:t>Button</a:t>
                      </a:r>
                      <a:r>
                        <a:rPr lang="en-GB" sz="1400" baseline="0" dirty="0" smtClean="0"/>
                        <a:t> 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Yes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</a:t>
                      </a:r>
                      <a:r>
                        <a:rPr lang="en-US" altLang="en-GB" sz="1400" dirty="0" smtClean="0">
                          <a:sym typeface="+mn-ea"/>
                        </a:rPr>
                        <a:t>/</a:t>
                      </a:r>
                      <a:r>
                        <a:rPr lang="en-GB" sz="1400" dirty="0" smtClean="0">
                          <a:sym typeface="+mn-ea"/>
                        </a:rPr>
                        <a:t>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400" dirty="0" smtClean="0"/>
                        <a:t>N/A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400" dirty="0" smtClean="0">
                          <a:sym typeface="+mn-ea"/>
                        </a:rPr>
                        <a:t>N</a:t>
                      </a:r>
                      <a:r>
                        <a:rPr lang="en-US" altLang="en-GB" sz="1400" dirty="0" smtClean="0">
                          <a:sym typeface="+mn-ea"/>
                        </a:rPr>
                        <a:t>/</a:t>
                      </a:r>
                      <a:r>
                        <a:rPr lang="en-GB" sz="1400" dirty="0" smtClean="0">
                          <a:sym typeface="+mn-ea"/>
                        </a:rPr>
                        <a:t>A</a:t>
                      </a:r>
                      <a:endParaRPr 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5.0 After filling in the fields, it will display on the Email Summary part.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When the “Submit” button is clicked, an email will be sent.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6.0 Generate Conforme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475" y="1144905"/>
            <a:ext cx="9900920" cy="55695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6.0 Generate Conforme Logic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Amount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Textbox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err="1" smtClean="0"/>
                        <a:t>int</a:t>
                      </a:r>
                      <a:endParaRPr lang="en-GB" sz="1800" dirty="0" err="1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</a:t>
                      </a:r>
                      <a:r>
                        <a:rPr lang="en-US" altLang="en-GB" sz="1800" dirty="0" smtClean="0"/>
                        <a:t>/</a:t>
                      </a:r>
                      <a:r>
                        <a:rPr lang="en-GB" sz="1800" dirty="0" smtClean="0"/>
                        <a:t>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3379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Ticket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Dropdown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varchar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255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400" dirty="0" smtClean="0"/>
                        <a:t>Website Redesign</a:t>
                      </a:r>
                      <a:endParaRPr lang="en-US" altLang="en-GB" sz="14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Generate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</a:t>
                      </a:r>
                      <a:r>
                        <a:rPr lang="en-US" altLang="en-GB" sz="1800" dirty="0" smtClean="0">
                          <a:sym typeface="+mn-ea"/>
                        </a:rPr>
                        <a:t>/</a:t>
                      </a:r>
                      <a:r>
                        <a:rPr lang="en-GB" sz="1800" dirty="0" smtClean="0">
                          <a:sym typeface="+mn-ea"/>
                        </a:rPr>
                        <a:t>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</a:t>
                      </a:r>
                      <a:r>
                        <a:rPr lang="en-US" altLang="en-GB" sz="1800" dirty="0" smtClean="0">
                          <a:sym typeface="+mn-ea"/>
                        </a:rPr>
                        <a:t>/</a:t>
                      </a:r>
                      <a:r>
                        <a:rPr lang="en-GB" sz="1800" dirty="0" smtClean="0">
                          <a:sym typeface="+mn-ea"/>
                        </a:rPr>
                        <a:t>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6.0 After adding a value in the “Amount” field, it will display in the Generate Conforme Slip form.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a value is selected in the “Ticket” dropdown, the details will be displayed in the Generate Conforme Slip form.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“Generate” button is clicked, an image will be generated and downloaded.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7.0 Generate Report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035" y="1143635"/>
            <a:ext cx="9599930" cy="5400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7.0 Generate Report Logic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Table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Dropdown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err="1" smtClean="0"/>
                        <a:t>varchar</a:t>
                      </a:r>
                      <a:endParaRPr lang="en-US" altLang="en-GB" sz="1800" dirty="0" err="1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Ticket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GB" sz="1800" dirty="0" smtClean="0"/>
                        <a:t>Generate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Yes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</a:t>
                      </a:r>
                      <a:r>
                        <a:rPr lang="en-US" altLang="en-GB" sz="1800" dirty="0" smtClean="0">
                          <a:sym typeface="+mn-ea"/>
                        </a:rPr>
                        <a:t>/</a:t>
                      </a:r>
                      <a:r>
                        <a:rPr lang="en-GB" sz="1800" dirty="0" smtClean="0">
                          <a:sym typeface="+mn-ea"/>
                        </a:rPr>
                        <a:t>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N</a:t>
                      </a:r>
                      <a:r>
                        <a:rPr lang="en-US" altLang="en-GB" sz="1800" dirty="0" smtClean="0">
                          <a:sym typeface="+mn-ea"/>
                        </a:rPr>
                        <a:t>/</a:t>
                      </a:r>
                      <a:r>
                        <a:rPr lang="en-GB" sz="1800" dirty="0" smtClean="0">
                          <a:sym typeface="+mn-ea"/>
                        </a:rPr>
                        <a:t>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7.0 When a value is selected in the “Table” dropdown, the table will filter and display the selected value.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“Generate” button is clicked, a file will be generated and downloaded.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8.0 Logout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1148080"/>
            <a:ext cx="9157335" cy="51511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  <a:sym typeface="+mn-ea"/>
              </a:rPr>
              <a:t>8.0 Logout</a:t>
            </a:r>
            <a:r>
              <a:rPr lang="en-US" sz="2400">
                <a:latin typeface="+mj-lt"/>
                <a:cs typeface="+mj-lt"/>
                <a:sym typeface="+mn-ea"/>
              </a:rPr>
              <a:t> Logic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63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/>
                <a:gridCol w="1568870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Yes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>
                          <a:sym typeface="+mn-ea"/>
                        </a:rPr>
                        <a:t>Button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err="1" smtClean="0"/>
                        <a:t>N/A</a:t>
                      </a:r>
                      <a:endParaRPr lang="en-US" altLang="en-GB" sz="1800" dirty="0" err="1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GB" sz="1800" dirty="0" smtClean="0"/>
                        <a:t>N/A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r>
                        <a:rPr lang="en-US" altLang="en-GB" sz="1800" dirty="0" smtClean="0"/>
                        <a:t>Cancel</a:t>
                      </a:r>
                      <a:endParaRPr lang="en-US" alt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Button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>
                          <a:sym typeface="+mn-ea"/>
                        </a:rPr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GB" sz="1800" dirty="0" smtClean="0"/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800" dirty="0" smtClean="0">
                          <a:sym typeface="+mn-ea"/>
                        </a:rPr>
                        <a:t>N/A</a:t>
                      </a:r>
                      <a:endParaRPr lang="en-GB" sz="18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7.0 When the “Yes” button is clicked, you will be logout in your session and redirected to the Landing page.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“Cancel” button is clicked, you will be redirected to the previous page.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rgbClr val="FF0000"/>
                </a:solidFill>
                <a:cs typeface="+mj-lt"/>
              </a:rPr>
              <a:t>Screen List</a:t>
            </a:r>
            <a:endParaRPr lang="en-US" b="1">
              <a:solidFill>
                <a:srgbClr val="FF0000"/>
              </a:solidFill>
              <a:cs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>
                <a:solidFill>
                  <a:schemeClr val="tx1"/>
                </a:solidFill>
              </a:rPr>
              <a:t>Team 7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207010"/>
            <a:ext cx="2304415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+mj-lt"/>
                <a:cs typeface="+mj-lt"/>
              </a:rPr>
              <a:t>Screen List</a:t>
            </a:r>
            <a:endParaRPr lang="en-US">
              <a:latin typeface="+mj-lt"/>
              <a:cs typeface="+mj-lt"/>
            </a:endParaRPr>
          </a:p>
        </p:txBody>
      </p:sp>
      <p:graphicFrame>
        <p:nvGraphicFramePr>
          <p:cNvPr id="7" name="Table 6"/>
          <p:cNvGraphicFramePr/>
          <p:nvPr/>
        </p:nvGraphicFramePr>
        <p:xfrm>
          <a:off x="612140" y="1362075"/>
          <a:ext cx="10957560" cy="387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520"/>
                <a:gridCol w="3652520"/>
                <a:gridCol w="3652520"/>
              </a:tblGrid>
              <a:tr h="4749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SCREEN</a:t>
                      </a:r>
                      <a:endParaRPr lang="en-US" sz="20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20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sz="2000" b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1B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1.0 Landing Page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+mn-ea"/>
                        </a:rPr>
                        <a:t>Login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2.0 </a:t>
                      </a: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+mn-ea"/>
                        </a:rPr>
                        <a:t>Dashboard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3.0 </a:t>
                      </a: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+mn-ea"/>
                        </a:rPr>
                        <a:t>Add New User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4.0 </a:t>
                      </a: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+mn-ea"/>
                        </a:rPr>
                        <a:t>Add New Ticket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sym typeface="+mn-ea"/>
                        </a:rPr>
                        <a:t>5.0 Send Email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6.0 Generate Conforme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7.0 Generate Report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30"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8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8.0 Logout</a:t>
                      </a: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endParaRPr lang="en-US" sz="18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>
                <a:latin typeface="+mj-lt"/>
                <a:cs typeface="+mj-lt"/>
              </a:rPr>
              <a:t>1.0 Landing Page </a:t>
            </a:r>
            <a:endParaRPr lang="en-US" sz="3200">
              <a:latin typeface="+mj-lt"/>
              <a:cs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30525" y="972185"/>
            <a:ext cx="6783070" cy="5855970"/>
            <a:chOff x="2563983" y="0"/>
            <a:chExt cx="7064034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63983" y="2884481"/>
              <a:ext cx="7064034" cy="397351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983" y="0"/>
              <a:ext cx="7064034" cy="397351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9571187" y="3616347"/>
              <a:ext cx="55451" cy="3188305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63983" y="0"/>
              <a:ext cx="7062656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/>
                <a:gridCol w="1569085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Home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Guide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About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Sign In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Subject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Textbox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Subject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Textbox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500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Submit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Made by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Textlink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Contact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Textlink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1.0 When the “Home” button is clicked, it will redirect to Landing Page.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When the “Sign In” button is clicked, you will directed to the Login.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1.1 Login </a:t>
            </a:r>
            <a:endParaRPr lang="en-US" sz="2400">
              <a:latin typeface="+mj-lt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780" y="1144270"/>
            <a:ext cx="9615805" cy="54095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1.1 Login Logic </a:t>
            </a:r>
            <a:endParaRPr lang="en-US" sz="2400">
              <a:latin typeface="+mj-lt"/>
              <a:cs typeface="+mj-lt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81660" y="1146175"/>
          <a:ext cx="1097851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/>
                <a:gridCol w="1569085"/>
                <a:gridCol w="982800"/>
                <a:gridCol w="1569600"/>
                <a:gridCol w="982980"/>
                <a:gridCol w="1569085"/>
                <a:gridCol w="1569085"/>
              </a:tblGrid>
              <a:tr h="3810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ITEMS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REQUIRED?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SAMPLE DATA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Email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Textfield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varchar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fontAlgn="ctr">
                        <a:buNone/>
                      </a:pPr>
                      <a:r>
                        <a:rPr lang="en-US" sz="1200">
                          <a:sym typeface="+mn-ea"/>
                        </a:rPr>
                        <a:t>ljtudtud@gmail.com</a:t>
                      </a:r>
                      <a:endParaRPr lang="en-US" sz="12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Textfield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Yes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varchar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255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admin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Forgot Password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Textlink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Sign In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Cancel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Button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LOGIC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1.1 Fill in the email and password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When the “Sign in” button is clicked, it will direct to the Dashboard.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       If one of the required field is empty, an error message will display.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 gridSpan="7"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1.1.1 When the “Forgot Password” is clicked, a modal will pop-up for Forgot Password.</a:t>
                      </a: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entagon 4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1.0 Landing Page</a:t>
            </a:r>
            <a:r>
              <a:rPr lang="en-US" sz="3200">
                <a:latin typeface="+mj-lt"/>
                <a:cs typeface="+mj-lt"/>
              </a:rPr>
              <a:t> </a:t>
            </a:r>
            <a:endParaRPr lang="en-US" sz="3200">
              <a:latin typeface="+mj-lt"/>
              <a:cs typeface="+mj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0" y="192405"/>
            <a:ext cx="4047490" cy="71564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2400">
                <a:latin typeface="+mj-lt"/>
                <a:cs typeface="+mj-lt"/>
              </a:rPr>
              <a:t>1.1.1 Forgot Password </a:t>
            </a:r>
            <a:endParaRPr lang="en-US" sz="2400">
              <a:latin typeface="+mj-lt"/>
              <a:cs typeface="+mj-lt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92555" y="1101090"/>
            <a:ext cx="9407525" cy="5740400"/>
            <a:chOff x="0" y="-1136650"/>
            <a:chExt cx="12192000" cy="7994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136650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5"/>
            <p:cNvSpPr/>
            <p:nvPr/>
          </p:nvSpPr>
          <p:spPr>
            <a:xfrm>
              <a:off x="12089606" y="5564981"/>
              <a:ext cx="102393" cy="1185863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26226</Words>
  <Application>WPS Presentation</Application>
  <PresentationFormat>Widescreen</PresentationFormat>
  <Paragraphs>1676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Calibri Light</vt:lpstr>
      <vt:lpstr>Microsoft YaHei</vt:lpstr>
      <vt:lpstr>Arial Unicode MS</vt:lpstr>
      <vt:lpstr>Calibri</vt:lpstr>
      <vt:lpstr>Office Theme</vt:lpstr>
      <vt:lpstr>High-Level Design Team 7- Service Charge App</vt:lpstr>
      <vt:lpstr>PowerPoint 演示文稿</vt:lpstr>
      <vt:lpstr>Screen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High-Level Design Team 7- Service Charge App</dc:title>
  <dc:creator/>
  <cp:lastModifiedBy>Charles-PC</cp:lastModifiedBy>
  <cp:revision>2</cp:revision>
  <dcterms:created xsi:type="dcterms:W3CDTF">2023-04-23T11:45:46Z</dcterms:created>
  <dcterms:modified xsi:type="dcterms:W3CDTF">2023-04-23T14:28:49Z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E740EEBAF14B4AE29481BD00137A9BA1</vt:lpwstr>
  </property>
  <property fmtid="{D5CDD505-2E9C-101B-9397-08002B2CF9AE}" pid="3" name="KSOProductBuildVer">
    <vt:lpwstr>1033-11.2.0.11440</vt:lpwstr>
  </property>
</Properties>
</file>